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23"/>
  </p:notesMasterIdLst>
  <p:handoutMasterIdLst>
    <p:handoutMasterId r:id="rId24"/>
  </p:handoutMasterIdLst>
  <p:sldIdLst>
    <p:sldId id="285" r:id="rId4"/>
    <p:sldId id="327" r:id="rId5"/>
    <p:sldId id="289" r:id="rId6"/>
    <p:sldId id="291" r:id="rId7"/>
    <p:sldId id="301" r:id="rId8"/>
    <p:sldId id="307" r:id="rId9"/>
    <p:sldId id="302" r:id="rId10"/>
    <p:sldId id="317" r:id="rId11"/>
    <p:sldId id="318" r:id="rId12"/>
    <p:sldId id="314" r:id="rId13"/>
    <p:sldId id="315" r:id="rId14"/>
    <p:sldId id="328" r:id="rId15"/>
    <p:sldId id="316" r:id="rId16"/>
    <p:sldId id="322" r:id="rId17"/>
    <p:sldId id="324" r:id="rId18"/>
    <p:sldId id="323" r:id="rId19"/>
    <p:sldId id="319" r:id="rId20"/>
    <p:sldId id="320" r:id="rId21"/>
    <p:sldId id="321" r:id="rId22"/>
  </p:sldIdLst>
  <p:sldSz cx="12192000" cy="6858000"/>
  <p:notesSz cx="6858000" cy="9144000"/>
  <p:embeddedFontLst>
    <p:embeddedFont>
      <p:font typeface="Adobe Garamond Pro" panose="02020502060506020403" charset="0"/>
      <p:regular r:id="rId25"/>
      <p: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701"/>
  </p:normalViewPr>
  <p:slideViewPr>
    <p:cSldViewPr snapToGrid="0" snapToObjects="1">
      <p:cViewPr varScale="1">
        <p:scale>
          <a:sx n="72" d="100"/>
          <a:sy n="72" d="100"/>
        </p:scale>
        <p:origin x="296" y="56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handoutMaster" Target="handoutMasters/handoutMaster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3.fntdata"/><Relationship Id="rId30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4/5/2021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07DA70-B503-1645-A111-858C3E791C8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6812337" cy="2204397"/>
          </a:xfrm>
          <a:prstGeom prst="rect">
            <a:avLst/>
          </a:prstGeom>
        </p:spPr>
        <p:txBody>
          <a:bodyPr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4.2: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Fairness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Creating fair and ethical ML models for cybersecurity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2: Group 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Statistical non-discrimination</a:t>
            </a:r>
          </a:p>
          <a:p>
            <a:r>
              <a:rPr lang="en-US" dirty="0"/>
              <a:t>Basis in employment and housing law (e.g., Fair Housing Act)</a:t>
            </a:r>
          </a:p>
          <a:p>
            <a:r>
              <a:rPr lang="en-US" dirty="0"/>
              <a:t>Primarily considers protected classes</a:t>
            </a:r>
          </a:p>
          <a:p>
            <a:pPr lvl="1"/>
            <a:r>
              <a:rPr lang="en-US" dirty="0"/>
              <a:t>Race, gender, sex, national origin, religion, marital status, etc.</a:t>
            </a:r>
          </a:p>
          <a:p>
            <a:r>
              <a:rPr lang="en-US" dirty="0"/>
              <a:t>Goal: approximately equalize some quantities across demographic groups</a:t>
            </a:r>
          </a:p>
          <a:p>
            <a:r>
              <a:rPr lang="en-US" dirty="0"/>
              <a:t>Focus on disparate impact (treating different groups differently)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488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2: Group Fairness (Example Metrics)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Demographic parity (equal outcomes)</a:t>
            </a:r>
          </a:p>
          <a:p>
            <a:pPr lvl="1"/>
            <a:r>
              <a:rPr lang="en-US" dirty="0"/>
              <a:t>Equalize the chance of positive classifications across groups</a:t>
            </a:r>
          </a:p>
          <a:p>
            <a:r>
              <a:rPr lang="en-US" dirty="0"/>
              <a:t>Equalized accuracy across groups</a:t>
            </a:r>
          </a:p>
          <a:p>
            <a:r>
              <a:rPr lang="en-US" dirty="0"/>
              <a:t>Equalized odds (true positive rate and false positive rate are equal)</a:t>
            </a:r>
          </a:p>
          <a:p>
            <a:r>
              <a:rPr lang="en-US" dirty="0"/>
              <a:t>… many more!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4127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2: Group Fairness (Example Metrics)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Problem: You can’t equalize all (or even most) definitions!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See </a:t>
            </a:r>
            <a:r>
              <a:rPr lang="en-US" dirty="0" err="1">
                <a:solidFill>
                  <a:schemeClr val="tx2"/>
                </a:solidFill>
              </a:rPr>
              <a:t>Chouldechova</a:t>
            </a:r>
            <a:r>
              <a:rPr lang="en-US" dirty="0">
                <a:solidFill>
                  <a:schemeClr val="tx2"/>
                </a:solidFill>
              </a:rPr>
              <a:t>, “Fair prediction with disparate impact: A study of bias in recidivism prediction instruments,” Big Data 2017, https://arxiv.org/abs/1703.00056</a:t>
            </a:r>
          </a:p>
          <a:p>
            <a:pPr lvl="1"/>
            <a:r>
              <a:rPr lang="en-US" dirty="0">
                <a:solidFill>
                  <a:schemeClr val="tx2"/>
                </a:solidFill>
              </a:rPr>
              <a:t>See Kleinberg et al., “Inherent trade-offs in the fair determination of risk scores,” ITCS 2017. https://arxiv.org/abs/1609.05807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71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3: Process 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Exclude from the model predictor variables that are deemed to be unfair for the classification task</a:t>
            </a:r>
          </a:p>
          <a:p>
            <a:r>
              <a:rPr lang="en-US" dirty="0"/>
              <a:t>Important question: Who gets to decide what is fair? Is it majoritarian voting? Should it be experts in law/technology?</a:t>
            </a:r>
          </a:p>
          <a:p>
            <a:r>
              <a:rPr lang="en-US" dirty="0"/>
              <a:t>Beware of proxy variables (other variables correlated with variables you intend to exclude)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0193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 Applications</a:t>
            </a:r>
          </a:p>
        </p:txBody>
      </p:sp>
    </p:spTree>
    <p:extLst>
      <p:ext uri="{BB962C8B-B14F-4D97-AF65-F5344CB8AC3E}">
        <p14:creationId xmlns:p14="http://schemas.microsoft.com/office/powerpoint/2010/main" val="326660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Would You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 classifier for potential phishing emails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classifier for images that represent hate speech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classifier that detects DDoS attacks on your network</a:t>
            </a:r>
          </a:p>
          <a:p>
            <a:r>
              <a:rPr lang="en-US" dirty="0">
                <a:solidFill>
                  <a:schemeClr val="accent1"/>
                </a:solidFill>
              </a:rPr>
              <a:t>What definition(s) of fairness do you prioritize?</a:t>
            </a:r>
          </a:p>
          <a:p>
            <a:r>
              <a:rPr lang="en-US" dirty="0">
                <a:solidFill>
                  <a:schemeClr val="accent1"/>
                </a:solidFill>
              </a:rPr>
              <a:t>What are potential business consequences?</a:t>
            </a:r>
          </a:p>
          <a:p>
            <a:r>
              <a:rPr lang="en-US" dirty="0">
                <a:solidFill>
                  <a:schemeClr val="accent1"/>
                </a:solidFill>
              </a:rPr>
              <a:t>At what point in the modeling process do you test for fairness?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980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27834080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AI Fairness 360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0A0825-2EA1-4F32-936D-E3E3D1328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722" y="1469047"/>
            <a:ext cx="6090557" cy="444685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1722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What-If Tool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E2EC3-DAD0-4DB1-9DFD-02362709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743" y="1460206"/>
            <a:ext cx="7676514" cy="445717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16863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UChicago</a:t>
            </a:r>
            <a:r>
              <a:rPr lang="en-US" dirty="0"/>
              <a:t> Aequitas Tool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4AD1E4-8E16-48A7-BB22-3AF2324BD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720" y="1959427"/>
            <a:ext cx="10372560" cy="341843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8152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DB1D22D3-5AEE-794A-82C0-D0D41F7B1DFA}"/>
              </a:ext>
            </a:extLst>
          </p:cNvPr>
          <p:cNvGrpSpPr/>
          <p:nvPr/>
        </p:nvGrpSpPr>
        <p:grpSpPr>
          <a:xfrm>
            <a:off x="9122679" y="3002415"/>
            <a:ext cx="2379873" cy="1833912"/>
            <a:chOff x="2537460" y="1444323"/>
            <a:chExt cx="2240280" cy="933120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59DF56E-FE57-404E-8806-D30513B2543D}"/>
                </a:ext>
              </a:extLst>
            </p:cNvPr>
            <p:cNvSpPr/>
            <p:nvPr/>
          </p:nvSpPr>
          <p:spPr>
            <a:xfrm>
              <a:off x="2537460" y="1444323"/>
              <a:ext cx="2240280" cy="3906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Deployment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CEEEEE2C-0977-EC4D-BEC7-365444A81747}"/>
                </a:ext>
              </a:extLst>
            </p:cNvPr>
            <p:cNvSpPr/>
            <p:nvPr/>
          </p:nvSpPr>
          <p:spPr>
            <a:xfrm>
              <a:off x="2537460" y="1834987"/>
              <a:ext cx="2240280" cy="54245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Performance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Evasion and attacks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Model drift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Impact on stakeholders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47CE830-0AE7-DE42-92D2-A882C95A4293}"/>
              </a:ext>
            </a:extLst>
          </p:cNvPr>
          <p:cNvGrpSpPr/>
          <p:nvPr/>
        </p:nvGrpSpPr>
        <p:grpSpPr>
          <a:xfrm>
            <a:off x="6174260" y="3019324"/>
            <a:ext cx="2921916" cy="1837944"/>
            <a:chOff x="6174260" y="3019324"/>
            <a:chExt cx="2921916" cy="1837944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F180C12-516B-044D-B995-07D8CF2CCC0A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DCFDDA26-FDF5-B24D-94FF-EB63828FC749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Modeling</a:t>
                </a: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8865AEB1-5E0A-4D4C-B98B-F3743B7C855F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Efficiency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Accuracy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Interpretability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Adversarial resistance</a:t>
                </a:r>
              </a:p>
            </p:txBody>
          </p:sp>
        </p:grpSp>
        <p:sp>
          <p:nvSpPr>
            <p:cNvPr id="82" name="Right Arrow 81">
              <a:extLst>
                <a:ext uri="{FF2B5EF4-FFF2-40B4-BE49-F238E27FC236}">
                  <a16:creationId xmlns:a16="http://schemas.microsoft.com/office/drawing/2014/main" id="{7529465F-E85B-3349-B4DA-A88F90BE5EB0}"/>
                </a:ext>
              </a:extLst>
            </p:cNvPr>
            <p:cNvSpPr/>
            <p:nvPr/>
          </p:nvSpPr>
          <p:spPr>
            <a:xfrm>
              <a:off x="8771482" y="3831748"/>
              <a:ext cx="324694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6A190AC4-281E-D142-85A7-0EB42BD83FEC}"/>
              </a:ext>
            </a:extLst>
          </p:cNvPr>
          <p:cNvGrpSpPr/>
          <p:nvPr/>
        </p:nvGrpSpPr>
        <p:grpSpPr>
          <a:xfrm>
            <a:off x="2119973" y="157291"/>
            <a:ext cx="2823827" cy="1379266"/>
            <a:chOff x="2119973" y="316759"/>
            <a:chExt cx="2823827" cy="1833908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76246E91-D086-6648-96C3-70B2B82841FF}"/>
                </a:ext>
              </a:extLst>
            </p:cNvPr>
            <p:cNvSpPr/>
            <p:nvPr/>
          </p:nvSpPr>
          <p:spPr>
            <a:xfrm>
              <a:off x="2119974" y="31675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Adversaries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95C43885-E05D-8642-A476-796414EB713D}"/>
                </a:ext>
              </a:extLst>
            </p:cNvPr>
            <p:cNvSpPr/>
            <p:nvPr/>
          </p:nvSpPr>
          <p:spPr>
            <a:xfrm>
              <a:off x="2119973" y="106408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Attacker’s goals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Attacker’s capabilities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Robustness of model/feature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B14134E-AF4E-2E4B-9F47-945123EF3318}"/>
              </a:ext>
            </a:extLst>
          </p:cNvPr>
          <p:cNvGrpSpPr/>
          <p:nvPr/>
        </p:nvGrpSpPr>
        <p:grpSpPr>
          <a:xfrm>
            <a:off x="7413333" y="157291"/>
            <a:ext cx="2823827" cy="1379266"/>
            <a:chOff x="7413333" y="398039"/>
            <a:chExt cx="2823827" cy="1833908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AB25FFB-3797-D444-975A-94C1B00EB8A8}"/>
                </a:ext>
              </a:extLst>
            </p:cNvPr>
            <p:cNvSpPr/>
            <p:nvPr/>
          </p:nvSpPr>
          <p:spPr>
            <a:xfrm>
              <a:off x="7413334" y="39803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Ethics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E1CA3BB-7A9C-F342-97ED-07D5D0D09BB6}"/>
                </a:ext>
              </a:extLst>
            </p:cNvPr>
            <p:cNvSpPr/>
            <p:nvPr/>
          </p:nvSpPr>
          <p:spPr>
            <a:xfrm>
              <a:off x="7413333" y="114536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Privacy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Fairness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Transparency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78BA6C8E-4BE4-0147-A59D-1F298C038C84}"/>
              </a:ext>
            </a:extLst>
          </p:cNvPr>
          <p:cNvSpPr txBox="1"/>
          <p:nvPr/>
        </p:nvSpPr>
        <p:spPr>
          <a:xfrm>
            <a:off x="8252821" y="190762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4</a:t>
            </a:r>
          </a:p>
        </p:txBody>
      </p:sp>
      <p:sp>
        <p:nvSpPr>
          <p:cNvPr id="92" name="Right Brace 91">
            <a:extLst>
              <a:ext uri="{FF2B5EF4-FFF2-40B4-BE49-F238E27FC236}">
                <a16:creationId xmlns:a16="http://schemas.microsoft.com/office/drawing/2014/main" id="{6D230133-D554-E14C-89AB-7A5F4D90B9DA}"/>
              </a:ext>
            </a:extLst>
          </p:cNvPr>
          <p:cNvSpPr/>
          <p:nvPr/>
        </p:nvSpPr>
        <p:spPr>
          <a:xfrm rot="5400000">
            <a:off x="8677878" y="370022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44B2850-F1B8-A14F-ABA2-636346672794}"/>
              </a:ext>
            </a:extLst>
          </p:cNvPr>
          <p:cNvSpPr txBox="1"/>
          <p:nvPr/>
        </p:nvSpPr>
        <p:spPr>
          <a:xfrm>
            <a:off x="2720032" y="1900999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Modules 2 – 4</a:t>
            </a:r>
          </a:p>
        </p:txBody>
      </p:sp>
      <p:sp>
        <p:nvSpPr>
          <p:cNvPr id="94" name="Right Brace 93">
            <a:extLst>
              <a:ext uri="{FF2B5EF4-FFF2-40B4-BE49-F238E27FC236}">
                <a16:creationId xmlns:a16="http://schemas.microsoft.com/office/drawing/2014/main" id="{A96CE794-0550-4841-A668-1E48C4800572}"/>
              </a:ext>
            </a:extLst>
          </p:cNvPr>
          <p:cNvSpPr/>
          <p:nvPr/>
        </p:nvSpPr>
        <p:spPr>
          <a:xfrm rot="5400000">
            <a:off x="3396880" y="363397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E1BA7C9-F2E1-B542-ACF4-5EE8B2A0B006}"/>
              </a:ext>
            </a:extLst>
          </p:cNvPr>
          <p:cNvSpPr txBox="1"/>
          <p:nvPr/>
        </p:nvSpPr>
        <p:spPr>
          <a:xfrm>
            <a:off x="5317465" y="521404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3</a:t>
            </a:r>
          </a:p>
        </p:txBody>
      </p:sp>
      <p:sp>
        <p:nvSpPr>
          <p:cNvPr id="96" name="Right Brace 95">
            <a:extLst>
              <a:ext uri="{FF2B5EF4-FFF2-40B4-BE49-F238E27FC236}">
                <a16:creationId xmlns:a16="http://schemas.microsoft.com/office/drawing/2014/main" id="{4EEDDEBC-D338-6647-A00D-72D190971090}"/>
              </a:ext>
            </a:extLst>
          </p:cNvPr>
          <p:cNvSpPr/>
          <p:nvPr/>
        </p:nvSpPr>
        <p:spPr>
          <a:xfrm rot="5400000">
            <a:off x="5748284" y="2409998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7" name="Arrow: Bent 7">
            <a:extLst>
              <a:ext uri="{FF2B5EF4-FFF2-40B4-BE49-F238E27FC236}">
                <a16:creationId xmlns:a16="http://schemas.microsoft.com/office/drawing/2014/main" id="{A36B21A3-F68E-4846-B1DD-1C4673398873}"/>
              </a:ext>
            </a:extLst>
          </p:cNvPr>
          <p:cNvSpPr/>
          <p:nvPr/>
        </p:nvSpPr>
        <p:spPr>
          <a:xfrm rot="5400000">
            <a:off x="11074872" y="4349213"/>
            <a:ext cx="1399032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8" name="Arrow: Bent 56">
            <a:extLst>
              <a:ext uri="{FF2B5EF4-FFF2-40B4-BE49-F238E27FC236}">
                <a16:creationId xmlns:a16="http://schemas.microsoft.com/office/drawing/2014/main" id="{70A4A42A-83E3-DA4E-85E2-0492BC52FD28}"/>
              </a:ext>
            </a:extLst>
          </p:cNvPr>
          <p:cNvSpPr/>
          <p:nvPr/>
        </p:nvSpPr>
        <p:spPr>
          <a:xfrm rot="10800000">
            <a:off x="1909428" y="5393638"/>
            <a:ext cx="10058400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60418BF-964A-AE4A-B98B-4EB24B980530}"/>
              </a:ext>
            </a:extLst>
          </p:cNvPr>
          <p:cNvGrpSpPr/>
          <p:nvPr/>
        </p:nvGrpSpPr>
        <p:grpSpPr>
          <a:xfrm>
            <a:off x="3225650" y="3019324"/>
            <a:ext cx="2731600" cy="1837944"/>
            <a:chOff x="6174260" y="3019324"/>
            <a:chExt cx="2731600" cy="1837944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1FC1B7E3-D39F-5748-9843-9D2EF4BDC192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D9F3354-2D9A-A64D-A741-776A2FF722BA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Representation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284367-0F5D-9D46-A693-333D997C0349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cleaning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Missing data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Feature selection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Consider fairness</a:t>
                </a:r>
              </a:p>
            </p:txBody>
          </p:sp>
        </p:grpSp>
        <p:sp>
          <p:nvSpPr>
            <p:cNvPr id="101" name="Right Arrow 41">
              <a:extLst>
                <a:ext uri="{FF2B5EF4-FFF2-40B4-BE49-F238E27FC236}">
                  <a16:creationId xmlns:a16="http://schemas.microsoft.com/office/drawing/2014/main" id="{A5D754ED-D74A-1B46-A3D0-61B5C2AB8942}"/>
                </a:ext>
              </a:extLst>
            </p:cNvPr>
            <p:cNvSpPr/>
            <p:nvPr/>
          </p:nvSpPr>
          <p:spPr>
            <a:xfrm>
              <a:off x="8554674" y="3831748"/>
              <a:ext cx="351186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B7A915A-F171-474A-BB4D-E48FEC3425B4}"/>
              </a:ext>
            </a:extLst>
          </p:cNvPr>
          <p:cNvGrpSpPr/>
          <p:nvPr/>
        </p:nvGrpSpPr>
        <p:grpSpPr>
          <a:xfrm>
            <a:off x="277036" y="3019324"/>
            <a:ext cx="2921916" cy="1837944"/>
            <a:chOff x="6174260" y="3019324"/>
            <a:chExt cx="2921916" cy="1837944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B5840AD-4ADE-3B4B-B6D6-E763977C6DE7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0349BEB7-B498-8843-9A70-9709DEE53DBC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Identify Goals &amp; Collect Data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919F090-A984-3643-9ED9-B4935CAB3C55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Pinpoint needs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acquisition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labeling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exploration</a:t>
                </a:r>
              </a:p>
            </p:txBody>
          </p:sp>
        </p:grpSp>
        <p:sp>
          <p:nvSpPr>
            <p:cNvPr id="106" name="Right Arrow 41">
              <a:extLst>
                <a:ext uri="{FF2B5EF4-FFF2-40B4-BE49-F238E27FC236}">
                  <a16:creationId xmlns:a16="http://schemas.microsoft.com/office/drawing/2014/main" id="{8B75A199-98E2-B143-A0FB-CB7FE1AC7C40}"/>
                </a:ext>
              </a:extLst>
            </p:cNvPr>
            <p:cNvSpPr/>
            <p:nvPr/>
          </p:nvSpPr>
          <p:spPr>
            <a:xfrm>
              <a:off x="8554674" y="3831748"/>
              <a:ext cx="541502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9A934E96-463A-0440-A42D-F97DC15561CB}"/>
              </a:ext>
            </a:extLst>
          </p:cNvPr>
          <p:cNvSpPr txBox="1"/>
          <p:nvPr/>
        </p:nvSpPr>
        <p:spPr>
          <a:xfrm>
            <a:off x="6795077" y="230519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1</a:t>
            </a:r>
          </a:p>
        </p:txBody>
      </p:sp>
      <p:sp>
        <p:nvSpPr>
          <p:cNvPr id="110" name="Right Brace 109">
            <a:extLst>
              <a:ext uri="{FF2B5EF4-FFF2-40B4-BE49-F238E27FC236}">
                <a16:creationId xmlns:a16="http://schemas.microsoft.com/office/drawing/2014/main" id="{254D9A82-629B-A248-A0BE-A7D5433691F6}"/>
              </a:ext>
            </a:extLst>
          </p:cNvPr>
          <p:cNvSpPr/>
          <p:nvPr/>
        </p:nvSpPr>
        <p:spPr>
          <a:xfrm rot="-5400000">
            <a:off x="7227092" y="1675696"/>
            <a:ext cx="274320" cy="233172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A0FE001-436E-ED4F-98EB-8778FA9AAE34}"/>
              </a:ext>
            </a:extLst>
          </p:cNvPr>
          <p:cNvSpPr txBox="1"/>
          <p:nvPr/>
        </p:nvSpPr>
        <p:spPr>
          <a:xfrm>
            <a:off x="2368853" y="230519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2</a:t>
            </a:r>
          </a:p>
        </p:txBody>
      </p:sp>
      <p:sp>
        <p:nvSpPr>
          <p:cNvPr id="112" name="Right Brace 111">
            <a:extLst>
              <a:ext uri="{FF2B5EF4-FFF2-40B4-BE49-F238E27FC236}">
                <a16:creationId xmlns:a16="http://schemas.microsoft.com/office/drawing/2014/main" id="{44924311-BD86-D840-BB22-6D984C9E88C2}"/>
              </a:ext>
            </a:extLst>
          </p:cNvPr>
          <p:cNvSpPr/>
          <p:nvPr/>
        </p:nvSpPr>
        <p:spPr>
          <a:xfrm rot="-5400000">
            <a:off x="2799672" y="203511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3" name="Arrow: Bent 74">
            <a:extLst>
              <a:ext uri="{FF2B5EF4-FFF2-40B4-BE49-F238E27FC236}">
                <a16:creationId xmlns:a16="http://schemas.microsoft.com/office/drawing/2014/main" id="{5E9E6031-7562-FE4A-9614-5C0B0B71C442}"/>
              </a:ext>
            </a:extLst>
          </p:cNvPr>
          <p:cNvSpPr/>
          <p:nvPr/>
        </p:nvSpPr>
        <p:spPr>
          <a:xfrm rot="16200000">
            <a:off x="1098783" y="5103364"/>
            <a:ext cx="960120" cy="52120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06A7E67-1463-4B8A-ADF1-9E23CEF7D86E}"/>
              </a:ext>
            </a:extLst>
          </p:cNvPr>
          <p:cNvSpPr/>
          <p:nvPr/>
        </p:nvSpPr>
        <p:spPr>
          <a:xfrm>
            <a:off x="7332956" y="97648"/>
            <a:ext cx="2982896" cy="212948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219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FAIRNESS in</a:t>
            </a:r>
            <a:br>
              <a:rPr lang="en-US" dirty="0"/>
            </a:br>
            <a:r>
              <a:rPr lang="en-US" dirty="0"/>
              <a:t>the MEDIA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COMPAS 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6423735" cy="4300962"/>
          </a:xfrm>
        </p:spPr>
        <p:txBody>
          <a:bodyPr>
            <a:normAutofit/>
          </a:bodyPr>
          <a:lstStyle/>
          <a:p>
            <a:r>
              <a:rPr lang="en-US" dirty="0"/>
              <a:t>Used for risk assessments (bail)</a:t>
            </a:r>
          </a:p>
          <a:p>
            <a:r>
              <a:rPr lang="en-US" dirty="0"/>
              <a:t>Based on answers to 137 questions</a:t>
            </a:r>
          </a:p>
          <a:p>
            <a:r>
              <a:rPr lang="en-US" dirty="0"/>
              <a:t>ProPublica obtained data from Broward County, Florida</a:t>
            </a:r>
          </a:p>
          <a:p>
            <a:r>
              <a:rPr lang="en-US" dirty="0"/>
              <a:t>Media: “It’s biased against blacks.”</a:t>
            </a:r>
          </a:p>
          <a:p>
            <a:pPr lvl="1"/>
            <a:r>
              <a:rPr lang="en-US" dirty="0"/>
              <a:t>Model author: It’s equally accurate </a:t>
            </a:r>
            <a:br>
              <a:rPr lang="en-US" dirty="0"/>
            </a:br>
            <a:r>
              <a:rPr lang="en-US" dirty="0"/>
              <a:t>across demographic groups!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4</a:t>
            </a:fld>
            <a:endParaRPr lang="en-US" dirty="0"/>
          </a:p>
        </p:txBody>
      </p:sp>
      <p:pic>
        <p:nvPicPr>
          <p:cNvPr id="8" name="Picture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C6AD5A1-601E-47D6-BD74-86D06A7100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8343" r="14689"/>
          <a:stretch/>
        </p:blipFill>
        <p:spPr>
          <a:xfrm>
            <a:off x="7403967" y="0"/>
            <a:ext cx="4755375" cy="60071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COMPAS System: Evidence of Discrimination?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DE83A1-FACE-4F45-B045-C5CA82BF9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5CB10AAA-E7C4-4078-8BA7-64AF813F3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33" y="1584306"/>
            <a:ext cx="10808333" cy="392205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47862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for Cybersecurity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What if ML model for detecting fraudulent accounts is more likely to </a:t>
            </a:r>
            <a:r>
              <a:rPr lang="en-US" u="sng" dirty="0"/>
              <a:t>accidentally</a:t>
            </a:r>
            <a:r>
              <a:rPr lang="en-US" dirty="0"/>
              <a:t> flag accounts of men as fraudulent?</a:t>
            </a:r>
          </a:p>
          <a:p>
            <a:r>
              <a:rPr lang="en-US" dirty="0"/>
              <a:t>Risks of accidentally locking a valid account include:</a:t>
            </a:r>
          </a:p>
          <a:p>
            <a:pPr lvl="1"/>
            <a:r>
              <a:rPr lang="en-US" dirty="0"/>
              <a:t>Unnecessary help desk calls</a:t>
            </a:r>
          </a:p>
          <a:p>
            <a:pPr lvl="1"/>
            <a:r>
              <a:rPr lang="en-US" dirty="0"/>
              <a:t>Customer abandonment</a:t>
            </a:r>
          </a:p>
          <a:p>
            <a:pPr lvl="1"/>
            <a:r>
              <a:rPr lang="en-US" dirty="0"/>
              <a:t>Stranding a customer or negatively impacting their opportunities</a:t>
            </a:r>
          </a:p>
          <a:p>
            <a:pPr lvl="1"/>
            <a:r>
              <a:rPr lang="en-US" dirty="0"/>
              <a:t>Negative stories in the press</a:t>
            </a:r>
          </a:p>
          <a:p>
            <a:r>
              <a:rPr lang="en-US" dirty="0"/>
              <a:t>What recourse does a customer have?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686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Difficulty Of</a:t>
            </a:r>
            <a:br>
              <a:rPr lang="en-US" dirty="0"/>
            </a:br>
            <a:r>
              <a:rPr lang="en-US" dirty="0"/>
              <a:t>Being Fair</a:t>
            </a:r>
          </a:p>
        </p:txBody>
      </p:sp>
    </p:spTree>
    <p:extLst>
      <p:ext uri="{BB962C8B-B14F-4D97-AF65-F5344CB8AC3E}">
        <p14:creationId xmlns:p14="http://schemas.microsoft.com/office/powerpoint/2010/main" val="2802521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Defining Fairness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270172" cy="4300962"/>
          </a:xfrm>
        </p:spPr>
        <p:txBody>
          <a:bodyPr>
            <a:normAutofit/>
          </a:bodyPr>
          <a:lstStyle/>
          <a:p>
            <a:r>
              <a:rPr lang="en-US" dirty="0"/>
              <a:t>Dozens of potential definitions!</a:t>
            </a:r>
          </a:p>
          <a:p>
            <a:r>
              <a:rPr lang="en-US" dirty="0"/>
              <a:t>Terms conflated across disciplines</a:t>
            </a:r>
          </a:p>
          <a:p>
            <a:pPr lvl="1"/>
            <a:r>
              <a:rPr lang="en-US" dirty="0"/>
              <a:t>Political philosophy</a:t>
            </a:r>
          </a:p>
          <a:p>
            <a:pPr lvl="1"/>
            <a:r>
              <a:rPr lang="en-US" dirty="0"/>
              <a:t>Employment law</a:t>
            </a:r>
          </a:p>
          <a:p>
            <a:pPr lvl="1"/>
            <a:r>
              <a:rPr lang="en-US" dirty="0"/>
              <a:t>Computer science</a:t>
            </a:r>
          </a:p>
          <a:p>
            <a:r>
              <a:rPr lang="en-US" sz="2000" dirty="0">
                <a:solidFill>
                  <a:schemeClr val="tx2"/>
                </a:solidFill>
              </a:rPr>
              <a:t>See: Deirdre K. Mulligan, Joshua A. Kroll, Nitin Kohli, Richmond Y. Wong. This Thing Called Fairness: Disciplinary Confusion Realizing a Value in Technology. PACM HCI (CSCW), 2019.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8</a:t>
            </a:fld>
            <a:endParaRPr lang="en-US" dirty="0"/>
          </a:p>
        </p:txBody>
      </p:sp>
      <p:pic>
        <p:nvPicPr>
          <p:cNvPr id="13" name="Picture Placeholder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6BFB8F7-A0BF-4848-96CE-B20A25C0B1D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699" b="36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2103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1: Individual 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“Similar people should be treated equally”</a:t>
            </a:r>
          </a:p>
          <a:p>
            <a:r>
              <a:rPr lang="en-US" dirty="0"/>
              <a:t>One of the early definitions of fairness</a:t>
            </a:r>
          </a:p>
          <a:p>
            <a:r>
              <a:rPr lang="en-US" dirty="0"/>
              <a:t>How do you define “similar”?</a:t>
            </a:r>
          </a:p>
          <a:p>
            <a:r>
              <a:rPr lang="en-US" dirty="0"/>
              <a:t>What if one class of “similar people” is treated poorly?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05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2315</TotalTime>
  <Words>629</Words>
  <Application>Microsoft Office PowerPoint</Application>
  <PresentationFormat>Widescreen</PresentationFormat>
  <Paragraphs>114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Adobe Garamond Pro</vt:lpstr>
      <vt:lpstr>Office Theme</vt:lpstr>
      <vt:lpstr>2_Office Theme</vt:lpstr>
      <vt:lpstr>1_Office Theme</vt:lpstr>
      <vt:lpstr>PowerPoint Presentation</vt:lpstr>
      <vt:lpstr>PowerPoint Presentation</vt:lpstr>
      <vt:lpstr>FAIRNESS in the MEDIA</vt:lpstr>
      <vt:lpstr>COMPAS System</vt:lpstr>
      <vt:lpstr>COMPAS System: Evidence of Discrimination?</vt:lpstr>
      <vt:lpstr>Challenges for Cybersecurity ML</vt:lpstr>
      <vt:lpstr>Difficulty Of Being Fair</vt:lpstr>
      <vt:lpstr>Defining Fairness</vt:lpstr>
      <vt:lpstr>Definition 1: Individual Fairness</vt:lpstr>
      <vt:lpstr>Definition 2: Group Fairness</vt:lpstr>
      <vt:lpstr>Definition 2: Group Fairness (Example Metrics)</vt:lpstr>
      <vt:lpstr>Definition 2: Group Fairness (Example Metrics)</vt:lpstr>
      <vt:lpstr>Definition 3: Process Fairness</vt:lpstr>
      <vt:lpstr>Business Applications</vt:lpstr>
      <vt:lpstr>What Would You Do?</vt:lpstr>
      <vt:lpstr>Tools</vt:lpstr>
      <vt:lpstr>IBM AI Fairness 360</vt:lpstr>
      <vt:lpstr>Google What-If Tool</vt:lpstr>
      <vt:lpstr>UChicago Aequitas Tool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 Ur</cp:lastModifiedBy>
  <cp:revision>123</cp:revision>
  <cp:lastPrinted>2019-10-22T16:35:22Z</cp:lastPrinted>
  <dcterms:created xsi:type="dcterms:W3CDTF">2019-10-07T15:32:39Z</dcterms:created>
  <dcterms:modified xsi:type="dcterms:W3CDTF">2021-04-05T16:21:24Z</dcterms:modified>
</cp:coreProperties>
</file>